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341" r:id="rId3"/>
    <p:sldId id="356" r:id="rId4"/>
    <p:sldId id="386" r:id="rId5"/>
    <p:sldId id="396" r:id="rId6"/>
    <p:sldId id="387" r:id="rId7"/>
    <p:sldId id="381" r:id="rId8"/>
    <p:sldId id="402" r:id="rId9"/>
    <p:sldId id="406" r:id="rId10"/>
    <p:sldId id="398" r:id="rId11"/>
    <p:sldId id="400" r:id="rId12"/>
    <p:sldId id="311" r:id="rId13"/>
    <p:sldId id="403" r:id="rId14"/>
    <p:sldId id="390" r:id="rId15"/>
    <p:sldId id="414" r:id="rId16"/>
    <p:sldId id="299" r:id="rId17"/>
    <p:sldId id="405" r:id="rId18"/>
    <p:sldId id="306" r:id="rId19"/>
    <p:sldId id="407" r:id="rId20"/>
    <p:sldId id="312" r:id="rId21"/>
    <p:sldId id="408" r:id="rId22"/>
    <p:sldId id="349" r:id="rId23"/>
    <p:sldId id="359" r:id="rId24"/>
    <p:sldId id="358" r:id="rId25"/>
    <p:sldId id="351" r:id="rId26"/>
    <p:sldId id="353" r:id="rId27"/>
    <p:sldId id="355" r:id="rId28"/>
    <p:sldId id="288" r:id="rId29"/>
    <p:sldId id="410" r:id="rId30"/>
    <p:sldId id="411" r:id="rId31"/>
    <p:sldId id="412" r:id="rId32"/>
    <p:sldId id="344" r:id="rId33"/>
    <p:sldId id="345" r:id="rId34"/>
    <p:sldId id="346" r:id="rId35"/>
    <p:sldId id="413" r:id="rId36"/>
    <p:sldId id="261" r:id="rId37"/>
    <p:sldId id="260" r:id="rId38"/>
    <p:sldId id="257" r:id="rId39"/>
    <p:sldId id="258" r:id="rId40"/>
    <p:sldId id="259" r:id="rId41"/>
    <p:sldId id="270" r:id="rId42"/>
    <p:sldId id="264" r:id="rId43"/>
    <p:sldId id="271" r:id="rId44"/>
    <p:sldId id="263" r:id="rId45"/>
    <p:sldId id="265" r:id="rId46"/>
    <p:sldId id="269" r:id="rId47"/>
    <p:sldId id="266" r:id="rId48"/>
    <p:sldId id="272" r:id="rId49"/>
    <p:sldId id="340" r:id="rId50"/>
    <p:sldId id="274" r:id="rId51"/>
    <p:sldId id="273" r:id="rId52"/>
    <p:sldId id="278" r:id="rId53"/>
    <p:sldId id="280" r:id="rId54"/>
    <p:sldId id="333" r:id="rId55"/>
    <p:sldId id="277" r:id="rId56"/>
    <p:sldId id="279" r:id="rId57"/>
    <p:sldId id="275" r:id="rId58"/>
    <p:sldId id="284" r:id="rId59"/>
    <p:sldId id="285" r:id="rId60"/>
    <p:sldId id="286" r:id="rId61"/>
    <p:sldId id="287" r:id="rId62"/>
    <p:sldId id="289" r:id="rId63"/>
    <p:sldId id="334" r:id="rId64"/>
    <p:sldId id="335" r:id="rId65"/>
    <p:sldId id="290" r:id="rId66"/>
    <p:sldId id="291" r:id="rId67"/>
    <p:sldId id="292" r:id="rId68"/>
    <p:sldId id="293" r:id="rId69"/>
    <p:sldId id="336" r:id="rId70"/>
    <p:sldId id="294" r:id="rId71"/>
    <p:sldId id="295" r:id="rId72"/>
    <p:sldId id="297" r:id="rId73"/>
    <p:sldId id="298" r:id="rId74"/>
    <p:sldId id="300" r:id="rId75"/>
    <p:sldId id="301" r:id="rId76"/>
    <p:sldId id="303" r:id="rId77"/>
    <p:sldId id="304" r:id="rId78"/>
    <p:sldId id="305" r:id="rId79"/>
    <p:sldId id="307" r:id="rId80"/>
    <p:sldId id="308" r:id="rId81"/>
    <p:sldId id="309" r:id="rId82"/>
    <p:sldId id="310" r:id="rId83"/>
    <p:sldId id="313" r:id="rId84"/>
    <p:sldId id="327" r:id="rId85"/>
    <p:sldId id="314" r:id="rId86"/>
    <p:sldId id="337" r:id="rId87"/>
    <p:sldId id="338" r:id="rId88"/>
    <p:sldId id="339" r:id="rId89"/>
    <p:sldId id="319" r:id="rId90"/>
    <p:sldId id="320" r:id="rId91"/>
    <p:sldId id="329" r:id="rId92"/>
    <p:sldId id="330" r:id="rId93"/>
    <p:sldId id="322" r:id="rId94"/>
    <p:sldId id="415" r:id="rId95"/>
    <p:sldId id="416" r:id="rId96"/>
    <p:sldId id="417" r:id="rId97"/>
    <p:sldId id="420" r:id="rId98"/>
    <p:sldId id="421" r:id="rId99"/>
    <p:sldId id="422" r:id="rId100"/>
    <p:sldId id="418" r:id="rId101"/>
    <p:sldId id="423" r:id="rId102"/>
    <p:sldId id="424" r:id="rId103"/>
    <p:sldId id="425" r:id="rId104"/>
    <p:sldId id="426" r:id="rId105"/>
    <p:sldId id="427" r:id="rId106"/>
    <p:sldId id="428" r:id="rId107"/>
    <p:sldId id="431" r:id="rId108"/>
    <p:sldId id="429" r:id="rId109"/>
    <p:sldId id="432" r:id="rId110"/>
    <p:sldId id="434" r:id="rId111"/>
    <p:sldId id="430" r:id="rId112"/>
    <p:sldId id="433" r:id="rId113"/>
    <p:sldId id="326" r:id="rId1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2"/>
    <p:restoredTop sz="96281"/>
  </p:normalViewPr>
  <p:slideViewPr>
    <p:cSldViewPr>
      <p:cViewPr varScale="1">
        <p:scale>
          <a:sx n="124" d="100"/>
          <a:sy n="12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CBCAF-8195-0B41-9F39-155992CBB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0F5F1-56F9-594B-8002-505C0B3A9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1E39A-28E5-5D4D-B97C-ECEB96F19817}" type="datetimeFigureOut">
              <a:rPr lang="en-IT" smtClean="0"/>
              <a:t>06/10/21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1DB9C-5FE6-5646-A4CF-CACE1FBFD1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AD1E-ED4D-4F49-B2E9-34CF7F0E1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113E-382B-5C49-947E-9975DE242C1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1723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06/10/21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78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93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94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113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79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80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81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82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83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84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85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89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16" y="1503059"/>
            <a:ext cx="5760640" cy="5224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14171-D2EA-CC48-9A85-14CD2CB5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39131"/>
            <a:ext cx="4038600" cy="3848100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CE9AA-7528-6F4E-87D5-6BC8C53F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602581"/>
            <a:ext cx="3009900" cy="4521200"/>
          </a:xfr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B92BD-F00B-6B45-97F4-3F64FE49C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1602581"/>
            <a:ext cx="2108200" cy="4521200"/>
          </a:xfr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9DF9AD-8E88-8744-A8E8-2C6B904E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50" y="1837531"/>
            <a:ext cx="4025900" cy="4051300"/>
          </a:xfr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110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08" y="1600201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111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E8B090-44EC-0A45-89D0-E616CB4E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850" y="1602581"/>
            <a:ext cx="3035300" cy="4521200"/>
          </a:xfrm>
        </p:spPr>
      </p:pic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704" y="1467313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7621-C9EF-A944-9DA7-DA8CE9E9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Wisdom Pills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A91A2-E27E-9F4B-B635-697933D71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Complexity has nothing to do with intelligence, simplicity does.</a:t>
            </a:r>
          </a:p>
          <a:p>
            <a:pPr marL="0" indent="0">
              <a:buNone/>
            </a:pPr>
            <a:r>
              <a:rPr lang="en-US" i="1" dirty="0"/>
              <a:t>                                                   — Larry </a:t>
            </a:r>
            <a:r>
              <a:rPr lang="en-US" i="1" dirty="0" err="1"/>
              <a:t>Bossidy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Perfection is achieved, not when there is nothing more to add, but when there is nothing left to take away.</a:t>
            </a:r>
          </a:p>
          <a:p>
            <a:pPr marL="0" indent="0">
              <a:buNone/>
            </a:pPr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8369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113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03B7C-2A69-4746-96DB-702E7FC486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DF02E-A3E5-1B41-BFD7-01587ECE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  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...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 return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void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this.</a:t>
            </a:r>
            <a:r>
              <a:rPr lang="en-US" sz="16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B60E-21BE-054C-BAB2-160C36561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9DDD3-A3EA-4D4C-BFAC-C55E0683A2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It is handy to obtain a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textual representation </a:t>
            </a:r>
            <a:r>
              <a:rPr lang="en-GB" sz="1800" dirty="0"/>
              <a:t>from objects.</a:t>
            </a:r>
          </a:p>
          <a:p>
            <a:r>
              <a:rPr lang="en-GB" sz="1800" dirty="0"/>
              <a:t>In order to provide objects with this feature the method </a:t>
            </a:r>
            <a:r>
              <a:rPr lang="en-GB" sz="1800" i="1" dirty="0" err="1"/>
              <a:t>toString</a:t>
            </a:r>
            <a:r>
              <a:rPr lang="en-GB" sz="1800" i="1" dirty="0"/>
              <a:t>() </a:t>
            </a:r>
            <a:r>
              <a:rPr lang="en-GB" sz="1800" dirty="0"/>
              <a:t>have to be overridden (the default implementation resides in the Object class).</a:t>
            </a:r>
          </a:p>
          <a:p>
            <a:r>
              <a:rPr lang="en-US" sz="1800" i="1" dirty="0"/>
              <a:t>Can be automatically generated in major IDEs</a:t>
            </a:r>
          </a:p>
          <a:p>
            <a:endParaRPr lang="en-IT" sz="1400" dirty="0"/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Point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x,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Point(int x, int y)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Class (i.e., type)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Internal</a:t>
            </a:r>
            <a:r>
              <a:rPr lang="en-US" dirty="0"/>
              <a:t>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Identity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400" dirty="0"/>
              <a:t> which creates a new instance of the specified class, and allocates it in memory (heap)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calls the constructor method of the class (</a:t>
            </a:r>
            <a:r>
              <a:rPr lang="en-US" sz="2000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returns a reference to the portion of memory containing the created object </a:t>
            </a:r>
          </a:p>
          <a:p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3BC8B-F679-CF48-8214-0F001D00FE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IT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3230115"/>
            <a:ext cx="5545782" cy="18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concern. Java supports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Automatic</a:t>
            </a:r>
            <a:r>
              <a:rPr lang="en-US" sz="2000" dirty="0"/>
              <a:t>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Garbage Collection </a:t>
            </a:r>
            <a:r>
              <a:rPr lang="en-US" sz="2000" i="1" dirty="0"/>
              <a:t>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 In an ideal OO world, there are only classes and objects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sz="2800" dirty="0"/>
              <a:t>, Java use primitive types (int, float, etc.). This has been a choice of Java engineers. For example, Python do not support primitive types (everything is an object).</a:t>
            </a:r>
          </a:p>
          <a:p>
            <a:r>
              <a:rPr lang="en-US" sz="2800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sz="2800" dirty="0"/>
              <a:t>They provide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sz="2800" dirty="0"/>
              <a:t>among themselves, Strings, and primitive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70537-C3E4-7240-9FBC-D4912C2DFC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</a:t>
            </a:r>
            <a:r>
              <a:rPr lang="en-IT" dirty="0"/>
              <a:t>oolean	 	Boolean 	</a:t>
            </a:r>
          </a:p>
          <a:p>
            <a:r>
              <a:rPr lang="en-GB" dirty="0"/>
              <a:t>c</a:t>
            </a:r>
            <a:r>
              <a:rPr lang="en-IT" dirty="0"/>
              <a:t>har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Character</a:t>
            </a:r>
          </a:p>
          <a:p>
            <a:r>
              <a:rPr lang="en-GB" dirty="0"/>
              <a:t>b</a:t>
            </a:r>
            <a:r>
              <a:rPr lang="en-IT" dirty="0"/>
              <a:t>yte			Byte</a:t>
            </a:r>
          </a:p>
          <a:p>
            <a:r>
              <a:rPr lang="en-GB" dirty="0"/>
              <a:t>s</a:t>
            </a:r>
            <a:r>
              <a:rPr lang="en-IT" dirty="0"/>
              <a:t>hort			Short		</a:t>
            </a:r>
          </a:p>
          <a:p>
            <a:r>
              <a:rPr lang="en-GB" dirty="0"/>
              <a:t>i</a:t>
            </a:r>
            <a:r>
              <a:rPr lang="en-IT" dirty="0"/>
              <a:t>nt 	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Integer</a:t>
            </a:r>
          </a:p>
          <a:p>
            <a:r>
              <a:rPr lang="en-GB" dirty="0"/>
              <a:t>l</a:t>
            </a:r>
            <a:r>
              <a:rPr lang="en-IT" dirty="0"/>
              <a:t>ong			Long</a:t>
            </a:r>
          </a:p>
          <a:p>
            <a:r>
              <a:rPr lang="en-GB" dirty="0"/>
              <a:t>f</a:t>
            </a:r>
            <a:r>
              <a:rPr lang="en-IT" dirty="0"/>
              <a:t>loat			Float</a:t>
            </a:r>
          </a:p>
          <a:p>
            <a:r>
              <a:rPr lang="en-GB" dirty="0"/>
              <a:t>d</a:t>
            </a:r>
            <a:r>
              <a:rPr lang="en-IT" dirty="0"/>
              <a:t>ouble			Double</a:t>
            </a:r>
          </a:p>
          <a:p>
            <a:r>
              <a:rPr lang="en-GB" dirty="0"/>
              <a:t>v</a:t>
            </a:r>
            <a:r>
              <a:rPr lang="en-IT" dirty="0"/>
              <a:t>oid				Void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2606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5342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8738466" y="5180244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>
            <a:off x="6821046" y="2492896"/>
            <a:ext cx="2665002" cy="2520281"/>
          </a:xfrm>
          <a:prstGeom prst="bentConnector3">
            <a:avLst>
              <a:gd name="adj1" fmla="val 99732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19637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>
            <a:cxnSpLocks/>
          </p:cNvCxnSpPr>
          <p:nvPr/>
        </p:nvCxnSpPr>
        <p:spPr>
          <a:xfrm flipH="1">
            <a:off x="4079776" y="5733256"/>
            <a:ext cx="44644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 flipV="1">
            <a:off x="4079776" y="5354779"/>
            <a:ext cx="4464496" cy="18437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3312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0800000">
            <a:off x="6821049" y="2793214"/>
            <a:ext cx="2443303" cy="2186771"/>
          </a:xfrm>
          <a:prstGeom prst="bentConnector3">
            <a:avLst>
              <a:gd name="adj1" fmla="val 381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4880026" y="5791312"/>
            <a:ext cx="244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5242016" y="4690012"/>
            <a:ext cx="242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String.format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7767106" y="2083956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6638896" y="286501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7DD18-141B-074F-B400-4B44D50567D5}"/>
              </a:ext>
            </a:extLst>
          </p:cNvPr>
          <p:cNvSpPr txBox="1"/>
          <p:nvPr/>
        </p:nvSpPr>
        <p:spPr>
          <a:xfrm>
            <a:off x="3791744" y="286501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autounboxing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3CC6A-DBF1-8643-A99A-6A0D84ED584A}"/>
              </a:ext>
            </a:extLst>
          </p:cNvPr>
          <p:cNvSpPr txBox="1"/>
          <p:nvPr/>
        </p:nvSpPr>
        <p:spPr>
          <a:xfrm>
            <a:off x="3771684" y="2133515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autoboxing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A9CF7-E0FD-8B42-AB48-32B79A2E6B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 is a better at modularizing code than a C function. However, it is still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little (50-250 lines of code, on average)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modularization</a:t>
            </a:r>
            <a:r>
              <a:rPr lang="en-US" sz="2800" dirty="0"/>
              <a:t>, Java provides packages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36" y="4090764"/>
            <a:ext cx="6680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5" name="Picture 4" descr="Screen Shot 2016-03-07 at 12.48.01.png">
            <a:extLst>
              <a:ext uri="{FF2B5EF4-FFF2-40B4-BE49-F238E27FC236}">
                <a16:creationId xmlns:a16="http://schemas.microsoft.com/office/drawing/2014/main" id="{5AB89534-DC48-9F47-99E3-2DD92A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0"/>
          <a:stretch/>
        </p:blipFill>
        <p:spPr>
          <a:xfrm>
            <a:off x="587219" y="2184085"/>
            <a:ext cx="4484215" cy="3259855"/>
          </a:xfrm>
          <a:prstGeom prst="rect">
            <a:avLst/>
          </a:prstGeom>
        </p:spPr>
      </p:pic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2184086"/>
            <a:ext cx="7695755" cy="3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A package is a set of class definitions </a:t>
            </a:r>
          </a:p>
          <a:p>
            <a:r>
              <a:rPr lang="en-US" dirty="0"/>
              <a:t>These classes are all stored in the same directory </a:t>
            </a:r>
          </a:p>
          <a:p>
            <a:r>
              <a:rPr lang="en-US" dirty="0"/>
              <a:t>Each package defines a new scope (i.e.</a:t>
            </a:r>
            <a:r>
              <a:rPr lang="en-US" dirty="0">
                <a:solidFill>
                  <a:srgbClr val="F79646"/>
                </a:solidFill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puts additional bounds to visibility</a:t>
            </a:r>
            <a:r>
              <a:rPr lang="en-US" dirty="0"/>
              <a:t>) </a:t>
            </a:r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org.nbicocchi.basics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268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Definition</a:t>
            </a:r>
            <a:r>
              <a:rPr lang="en-US" sz="2400" dirty="0"/>
              <a:t>: Package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package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Usage</a:t>
            </a:r>
            <a:r>
              <a:rPr lang="en-US" sz="2400" dirty="0"/>
              <a:t>: Import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import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packageName.className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a class in a 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 to fully qualified names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mypackage.Console.readInt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404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rules also apply to packages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interface of a package is the set of public classes contained in the package </a:t>
            </a:r>
          </a:p>
          <a:p>
            <a:r>
              <a:rPr lang="en-US" dirty="0"/>
              <a:t>Hints </a:t>
            </a:r>
          </a:p>
          <a:p>
            <a:pPr lvl="1"/>
            <a:r>
              <a:rPr lang="en-US" dirty="0"/>
              <a:t>Consider a package as an entity of modularization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0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006" y="2791514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54FFD-A4F5-8D42-AA0C-2EC7CA7F78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Car(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getBrand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brand;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F0386-DE3F-A244-A952-CBF7D55E2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Setter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brand)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User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@Override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"Car{"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brand='" + brand + '\''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'\’’ + '}';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038A1-41AA-E84D-A152-40D9F2B304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6EA13-E90C-464D-B471-BB11ECF15E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6" r="-3276"/>
          <a:stretch>
            <a:fillRect/>
          </a:stretch>
        </p:blipFill>
        <p:spPr>
          <a:xfrm>
            <a:off x="1703512" y="1627188"/>
            <a:ext cx="8784976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16EA2A-9F40-2D41-A51F-F3A4907E2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print() {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/* Do not work! Not visible! */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5ED3-7E0F-484A-B6B4-1ABACFD29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085A-1BE5-DB42-935B-E4BA317B6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Encapsulation is defined as the wrapping up of data under a single unit</a:t>
            </a:r>
            <a:r>
              <a:rPr lang="en-GB" sz="2400" dirty="0"/>
              <a:t>. </a:t>
            </a:r>
          </a:p>
          <a:p>
            <a:r>
              <a:rPr lang="en-GB" sz="2400" dirty="0"/>
              <a:t>It is the mechanism that binds together code and the data it manipulates. </a:t>
            </a:r>
          </a:p>
          <a:p>
            <a:r>
              <a:rPr lang="en-GB" sz="2400" dirty="0"/>
              <a:t>Another way to think about encapsulation is, it is a protective shield that prevents the data from being accessed by the code outside this shield.</a:t>
            </a: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20A8A-02F6-8C4A-8CBA-FBFE8E103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latin typeface="Consolas"/>
                <a:cs typeface="Consolas"/>
              </a:rPr>
              <a:t>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600" dirty="0" err="1">
                <a:latin typeface="Consolas"/>
                <a:cs typeface="Consolas"/>
              </a:rPr>
              <a:t>setColor</a:t>
            </a:r>
            <a:r>
              <a:rPr lang="en-AU" sz="1600" dirty="0">
                <a:latin typeface="Consolas"/>
                <a:cs typeface="Consolas"/>
              </a:rPr>
              <a:t>(String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</a:t>
            </a:r>
            <a:r>
              <a:rPr lang="en-AU" sz="1600" dirty="0" err="1">
                <a:latin typeface="Consolas"/>
                <a:cs typeface="Consolas"/>
              </a:rPr>
              <a:t>this.color</a:t>
            </a:r>
            <a:r>
              <a:rPr lang="en-AU" sz="1600" dirty="0">
                <a:latin typeface="Consolas"/>
                <a:cs typeface="Consolas"/>
              </a:rPr>
              <a:t> =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public static void main(String[] </a:t>
            </a:r>
            <a:r>
              <a:rPr lang="en-AU" sz="1600" dirty="0" err="1">
                <a:latin typeface="Consolas"/>
                <a:cs typeface="Consolas"/>
              </a:rPr>
              <a:t>args</a:t>
            </a:r>
            <a:r>
              <a:rPr lang="en-AU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           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/* Works but unsafe! */</a:t>
            </a: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6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= “red”; 	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 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Overriding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Java.lang.Object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03" r="-8503"/>
          <a:stretch>
            <a:fillRect/>
          </a:stretch>
        </p:blipFill>
        <p:spPr>
          <a:xfrm>
            <a:off x="2020652" y="1687243"/>
            <a:ext cx="8150696" cy="43533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3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5987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7211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8651777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6851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7499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8003705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6203505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7810" y="6489027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9240626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4676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5180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4676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5180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4664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5168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2766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3270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2766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3270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2520444" y="1632972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4430256" y="1632972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2514694" y="2298316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4436638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8136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8640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8136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8640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8124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8628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7896201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7394553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1981201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180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1981201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3270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5180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6596" y="1627188"/>
            <a:ext cx="9158808" cy="4525963"/>
          </a:xfrm>
        </p:spPr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72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828182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79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Constructors contain operations we want to execute as soon as objects are created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sz="2000" dirty="0"/>
              <a:t>!)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Overloading</a:t>
            </a:r>
            <a:r>
              <a:rPr lang="en-US" sz="2000" dirty="0"/>
              <a:t> of constructors is often used </a:t>
            </a:r>
            <a:endParaRPr lang="en-US" sz="2000" dirty="0">
              <a:solidFill>
                <a:srgbClr val="F79646"/>
              </a:solidFill>
            </a:endParaRPr>
          </a:p>
          <a:p>
            <a:r>
              <a:rPr lang="en-US" sz="2000" dirty="0"/>
              <a:t>If a constructor is not defined within a class, a default one (with no parameters) is defined. </a:t>
            </a:r>
          </a:p>
          <a:p>
            <a:r>
              <a:rPr lang="en-US" sz="2000" dirty="0"/>
              <a:t>If a constructor is defined, the default one is disabled!</a:t>
            </a:r>
          </a:p>
          <a:p>
            <a:r>
              <a:rPr lang="en-US" sz="2000" i="1" dirty="0"/>
              <a:t>Can be automatically generated in major IDEs</a:t>
            </a:r>
            <a:endParaRPr lang="en-US" sz="20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27E3-D461-AD41-A687-C787B5790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/* Example with two constructors */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</a:t>
            </a:r>
            <a:r>
              <a:rPr lang="en-US" sz="1200" dirty="0" err="1">
                <a:latin typeface="Consolas"/>
                <a:cs typeface="Consolas"/>
              </a:rPr>
              <a:t>boolean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isOn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brand;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color;</a:t>
            </a: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false;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"Fiat";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"Punto";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brand, String color)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brand;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. . .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80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  <p:sp>
        <p:nvSpPr>
          <p:cNvPr id="2355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81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82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83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84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85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87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11395747" y="160159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9122732" y="594149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4403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89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90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  <p:sp>
        <p:nvSpPr>
          <p:cNvPr id="50177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93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741831"/>
            <a:ext cx="8963142" cy="46208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96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1" y="1511366"/>
            <a:ext cx="9361038" cy="4680519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6" y="1511366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69" y="1600201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</Template>
  <TotalTime>111</TotalTime>
  <Words>7153</Words>
  <Application>Microsoft Macintosh PowerPoint</Application>
  <PresentationFormat>Widescreen</PresentationFormat>
  <Paragraphs>1337</Paragraphs>
  <Slides>113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Calibri</vt:lpstr>
      <vt:lpstr>Consolas</vt:lpstr>
      <vt:lpstr>Courier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</vt:lpstr>
      <vt:lpstr>Class Definition</vt:lpstr>
      <vt:lpstr>Encapsulation and Visibility</vt:lpstr>
      <vt:lpstr>Encapsulation and Visibility</vt:lpstr>
      <vt:lpstr>Encapsulation and Visibility</vt:lpstr>
      <vt:lpstr>Constructors</vt:lpstr>
      <vt:lpstr>Constructors</vt:lpstr>
      <vt:lpstr>Constructors</vt:lpstr>
      <vt:lpstr>Constructors</vt:lpstr>
      <vt:lpstr>The keyword this</vt:lpstr>
      <vt:lpstr>Overloading and Polymorphism</vt:lpstr>
      <vt:lpstr>Getters and Setters</vt:lpstr>
      <vt:lpstr>toString()</vt:lpstr>
      <vt:lpstr>Object definition</vt:lpstr>
      <vt:lpstr>Object creation</vt:lpstr>
      <vt:lpstr>Object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Conversions</vt:lpstr>
      <vt:lpstr>Auto boxing/unboxing</vt:lpstr>
      <vt:lpstr>Package</vt:lpstr>
      <vt:lpstr>Motivation</vt:lpstr>
      <vt:lpstr>Package </vt:lpstr>
      <vt:lpstr>Package names</vt:lpstr>
      <vt:lpstr> Definition and usage  </vt:lpstr>
      <vt:lpstr>Access to a class in a package </vt:lpstr>
      <vt:lpstr>Package and scope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Construction of child objects</vt:lpstr>
      <vt:lpstr>Construction of child objects</vt:lpstr>
      <vt:lpstr>Construction of child objects</vt:lpstr>
      <vt:lpstr>Construction of child objects</vt:lpstr>
      <vt:lpstr>Construction of child objects</vt:lpstr>
      <vt:lpstr>Overriding and Polymorphism</vt:lpstr>
      <vt:lpstr>Java.lang.Object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</vt:lpstr>
      <vt:lpstr>A complete example</vt:lpstr>
      <vt:lpstr>Wisdom Pills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</dc:title>
  <dc:creator>Microsoft Office User</dc:creator>
  <cp:lastModifiedBy>Microsoft Office User</cp:lastModifiedBy>
  <cp:revision>17</cp:revision>
  <dcterms:created xsi:type="dcterms:W3CDTF">2021-09-29T20:20:40Z</dcterms:created>
  <dcterms:modified xsi:type="dcterms:W3CDTF">2021-10-06T19:36:29Z</dcterms:modified>
</cp:coreProperties>
</file>